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9" r:id="rId3"/>
    <p:sldId id="293" r:id="rId4"/>
    <p:sldId id="269" r:id="rId5"/>
    <p:sldId id="283" r:id="rId6"/>
    <p:sldId id="262" r:id="rId7"/>
    <p:sldId id="294" r:id="rId8"/>
    <p:sldId id="295" r:id="rId9"/>
    <p:sldId id="296" r:id="rId10"/>
    <p:sldId id="297" r:id="rId11"/>
    <p:sldId id="299" r:id="rId12"/>
    <p:sldId id="285" r:id="rId13"/>
    <p:sldId id="300" r:id="rId14"/>
    <p:sldId id="266" r:id="rId15"/>
    <p:sldId id="280" r:id="rId16"/>
    <p:sldId id="286" r:id="rId17"/>
    <p:sldId id="298" r:id="rId18"/>
    <p:sldId id="301" r:id="rId19"/>
    <p:sldId id="303" r:id="rId20"/>
    <p:sldId id="302" r:id="rId21"/>
    <p:sldId id="264" r:id="rId22"/>
    <p:sldId id="265" r:id="rId23"/>
    <p:sldId id="288" r:id="rId24"/>
    <p:sldId id="287" r:id="rId25"/>
    <p:sldId id="263" r:id="rId26"/>
    <p:sldId id="267" r:id="rId27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>
      <p:cViewPr varScale="1">
        <p:scale>
          <a:sx n="54" d="100"/>
          <a:sy n="5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21931-6DF1-4249-B4A6-BDF5EDBE290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DF20-745C-411E-9DA7-F027906FA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0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154B-1A26-47A4-9B4D-6A26DDC7C3E4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32A6-0DD9-46E7-A0EC-AEABA1271D57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3A1A-982C-47B3-841E-20938A8D0A32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AC59-68F3-4B50-B4A8-E346D80F8AF2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027F-FB87-4461-ABDD-49AF14F5F6BA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BE81-3982-4E74-BA74-DB48EA8DAB21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8E4-1A76-4BC3-8BCE-4750E23E6586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D358-3DC2-4DBA-9D2F-FDA8C66D9B8C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FC1-9609-44C1-9897-561DBD5546B8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6007-BB0A-4F9B-BEB0-BDCDD4F24EF0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9243-7D61-4F50-9876-B03378C9B2CB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A8CEF8D-88DF-42C9-96C2-1EA492E1C772}" type="datetime1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549FB28-1FEF-4ED8-BF86-7985F59ED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01" y="548680"/>
            <a:ext cx="7234064" cy="388843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«Об </a:t>
            </a:r>
            <a:r>
              <a:rPr lang="ru-RU" sz="3200" b="1" dirty="0"/>
              <a:t>опыте работы в области энергоэффективности и энергосбережения на электроэнергетических предприятиях государств – участников </a:t>
            </a:r>
            <a:r>
              <a:rPr lang="ru-RU" sz="3200" b="1" dirty="0" smtClean="0"/>
              <a:t>СНГ»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/>
                </a:solidFill>
              </a:rPr>
              <a:t>Макет презентации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453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К.т.н. В.Л. Лихачев</a:t>
            </a:r>
          </a:p>
          <a:p>
            <a:r>
              <a:rPr lang="ru-RU" sz="2000" b="1" dirty="0" smtClean="0"/>
              <a:t>Заседание Рабочей Группы Электроэнергетического Совета СНГ</a:t>
            </a:r>
          </a:p>
          <a:p>
            <a:endParaRPr lang="ru-RU" sz="2000" b="1" dirty="0" smtClean="0"/>
          </a:p>
        </p:txBody>
      </p:sp>
      <p:pic>
        <p:nvPicPr>
          <p:cNvPr id="5123" name="Picture 3" descr="C:\Users\Лихачев Владимир\Pictures\ЭЭС С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60649"/>
            <a:ext cx="1800200" cy="10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8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Направления повышения энергоэффективности в электроэнергетике </a:t>
            </a:r>
            <a:r>
              <a:rPr lang="ru-RU" sz="2700" b="1" dirty="0"/>
              <a:t>Республики </a:t>
            </a:r>
            <a:r>
              <a:rPr lang="ru-RU" sz="2700" b="1" dirty="0" smtClean="0"/>
              <a:t>Азербайджан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удельный расходов топлива при производстве электроэнергии на ТЭС </a:t>
            </a:r>
            <a:r>
              <a:rPr lang="ru-RU" dirty="0" smtClean="0"/>
              <a:t>с 314 до 260 </a:t>
            </a:r>
            <a:r>
              <a:rPr lang="ru-RU" dirty="0" err="1"/>
              <a:t>гу.т</a:t>
            </a:r>
            <a:r>
              <a:rPr lang="ru-RU" dirty="0"/>
              <a:t>./</a:t>
            </a:r>
            <a:r>
              <a:rPr lang="ru-RU" dirty="0" err="1"/>
              <a:t>кВт.ч</a:t>
            </a:r>
            <a:r>
              <a:rPr lang="ru-RU" dirty="0"/>
              <a:t> к </a:t>
            </a:r>
            <a:r>
              <a:rPr lang="ru-RU" dirty="0" smtClean="0"/>
              <a:t>2020 г. (экономия 1,5 млн. </a:t>
            </a:r>
            <a:r>
              <a:rPr lang="ru-RU" dirty="0" err="1" smtClean="0"/>
              <a:t>ту.т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Снижение потерь электроэнергии в </a:t>
            </a:r>
            <a:r>
              <a:rPr lang="ru-RU" dirty="0" smtClean="0"/>
              <a:t>распределительных </a:t>
            </a:r>
            <a:r>
              <a:rPr lang="ru-RU" dirty="0"/>
              <a:t>сетях </a:t>
            </a:r>
            <a:r>
              <a:rPr lang="ru-RU" dirty="0" smtClean="0"/>
              <a:t>с 16 % до 6</a:t>
            </a:r>
            <a:r>
              <a:rPr lang="ru-RU" dirty="0"/>
              <a:t>% к </a:t>
            </a:r>
            <a:r>
              <a:rPr lang="ru-RU" dirty="0" smtClean="0"/>
              <a:t>2020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Программа развития ВИЭ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39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Направления повышения энергоэффективности в </a:t>
            </a:r>
            <a:r>
              <a:rPr lang="ru-RU" sz="2400" dirty="0" smtClean="0"/>
              <a:t>электроэнергетике в других государствах СНГ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когенерации</a:t>
            </a:r>
            <a:r>
              <a:rPr lang="ru-RU" dirty="0" smtClean="0"/>
              <a:t> – Узбекистан, Молдова</a:t>
            </a:r>
          </a:p>
          <a:p>
            <a:r>
              <a:rPr lang="ru-RU" dirty="0" smtClean="0"/>
              <a:t>Модернизация сетевого хозяйства – все</a:t>
            </a:r>
          </a:p>
          <a:p>
            <a:r>
              <a:rPr lang="ru-RU" dirty="0" smtClean="0"/>
              <a:t>Развитие ВИЭ - все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37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Нормативно – правовая база </a:t>
            </a:r>
          </a:p>
          <a:p>
            <a:r>
              <a:rPr lang="ru-RU" dirty="0"/>
              <a:t>Программы в сфере </a:t>
            </a:r>
            <a:r>
              <a:rPr lang="ru-RU" dirty="0" smtClean="0"/>
              <a:t>ЭЭ</a:t>
            </a:r>
          </a:p>
          <a:p>
            <a:r>
              <a:rPr lang="ru-RU" dirty="0" smtClean="0"/>
              <a:t>Регулирование цен и тарифов </a:t>
            </a:r>
          </a:p>
          <a:p>
            <a:r>
              <a:rPr lang="ru-RU" dirty="0" smtClean="0"/>
              <a:t>Стимулирование энергосбережения (нормирование, льготное налогообложение)</a:t>
            </a:r>
          </a:p>
          <a:p>
            <a:r>
              <a:rPr lang="ru-RU" dirty="0" smtClean="0"/>
              <a:t>Формирование источников финансирования ЭЭ и ВИЭ (бюджетные субсидии, правила возврата средств и т.д.)</a:t>
            </a:r>
          </a:p>
          <a:p>
            <a:r>
              <a:rPr lang="ru-RU" dirty="0" smtClean="0"/>
              <a:t>Индикативное планирование и мониторинг</a:t>
            </a:r>
          </a:p>
          <a:p>
            <a:r>
              <a:rPr lang="ru-RU" dirty="0" smtClean="0"/>
              <a:t>Информационно – образовательная деятельность</a:t>
            </a:r>
          </a:p>
          <a:p>
            <a:r>
              <a:rPr lang="ru-RU" dirty="0" smtClean="0"/>
              <a:t>Государственный энергетический реестр (ГЭР) - </a:t>
            </a:r>
            <a:r>
              <a:rPr lang="ru-RU" b="1" dirty="0" smtClean="0"/>
              <a:t>Казахстан</a:t>
            </a:r>
            <a:endParaRPr lang="ru-RU" b="1" dirty="0"/>
          </a:p>
        </p:txBody>
      </p:sp>
      <p:pic>
        <p:nvPicPr>
          <p:cNvPr id="7170" name="Picture 2" descr="C:\Users\Лихачев Владимир\Pictures\iCANZXB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latin typeface="Arial" pitchFamily="34" charset="0"/>
              </a:rPr>
              <a:t>Приоритетные направления развития </a:t>
            </a:r>
            <a:r>
              <a:rPr lang="ru-RU" altLang="ru-RU" sz="2400" dirty="0" err="1">
                <a:latin typeface="Arial" pitchFamily="34" charset="0"/>
              </a:rPr>
              <a:t>госполитики</a:t>
            </a:r>
            <a:r>
              <a:rPr lang="ru-RU" altLang="ru-RU" sz="2400" dirty="0">
                <a:latin typeface="Arial" pitchFamily="34" charset="0"/>
              </a:rPr>
              <a:t> в сфере повышения энергоэффективности компаний в </a:t>
            </a:r>
            <a:r>
              <a:rPr lang="ru-RU" altLang="ru-RU" sz="2400" dirty="0" smtClean="0">
                <a:latin typeface="Arial" pitchFamily="34" charset="0"/>
              </a:rPr>
              <a:t>2014 в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dirty="0"/>
              <a:t>Введение запретов на устаревшие неэффективные технологии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dirty="0"/>
              <a:t>Внедрение требований к  показателям энергоэффективности и программам повышения </a:t>
            </a:r>
            <a:r>
              <a:rPr lang="ru-RU" altLang="ru-RU" dirty="0" err="1"/>
              <a:t>энергоффективности</a:t>
            </a:r>
            <a:r>
              <a:rPr lang="ru-RU" altLang="ru-RU" dirty="0"/>
              <a:t> государственных и регулируемых компаний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dirty="0"/>
              <a:t>Разработка реестра наилучших доступных технологий и перечня мер по стимулированию их внедрения в государственных, регулируемых и частных компаниях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dirty="0"/>
              <a:t>Реализация пилотных проектов по привлечению </a:t>
            </a:r>
            <a:r>
              <a:rPr lang="ru-RU" altLang="ru-RU" dirty="0" err="1"/>
              <a:t>ресурсоснабжающих</a:t>
            </a:r>
            <a:r>
              <a:rPr lang="ru-RU" altLang="ru-RU" dirty="0"/>
              <a:t> компаний к энергосбережению у потребителей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45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Барьеры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448760" cy="3781400"/>
          </a:xfrm>
        </p:spPr>
        <p:txBody>
          <a:bodyPr/>
          <a:lstStyle/>
          <a:p>
            <a:r>
              <a:rPr lang="ru-RU" dirty="0" smtClean="0"/>
              <a:t>институциональные;</a:t>
            </a:r>
          </a:p>
          <a:p>
            <a:r>
              <a:rPr lang="ru-RU" dirty="0" smtClean="0"/>
              <a:t>правовые;</a:t>
            </a:r>
          </a:p>
          <a:p>
            <a:r>
              <a:rPr lang="ru-RU" dirty="0" smtClean="0"/>
              <a:t>финансово-экономические;</a:t>
            </a:r>
          </a:p>
          <a:p>
            <a:r>
              <a:rPr lang="ru-RU" dirty="0" smtClean="0"/>
              <a:t>научно-технические;</a:t>
            </a:r>
          </a:p>
          <a:p>
            <a:r>
              <a:rPr lang="ru-RU" dirty="0" smtClean="0"/>
              <a:t>информационные;</a:t>
            </a:r>
          </a:p>
          <a:p>
            <a:r>
              <a:rPr lang="ru-RU" dirty="0" smtClean="0"/>
              <a:t>рыночные.</a:t>
            </a:r>
          </a:p>
          <a:p>
            <a:endParaRPr lang="ru-RU" dirty="0"/>
          </a:p>
        </p:txBody>
      </p:sp>
      <p:pic>
        <p:nvPicPr>
          <p:cNvPr id="8194" name="Picture 2" descr="C:\Users\Лихачев Владимир\Pictures\iBVR2YJ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9107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Проблемы реализации национальных программ СНГ по энергоэффективности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60423"/>
            <a:ext cx="6952816" cy="3960440"/>
          </a:xfrm>
        </p:spPr>
        <p:txBody>
          <a:bodyPr>
            <a:normAutofit fontScale="47500" lnSpcReduction="20000"/>
          </a:bodyPr>
          <a:lstStyle/>
          <a:p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Недостаток организационных ресурсов для разработки и принятия своевременных и правильных решений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Недостаток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квалифицированных кадров на всех уровнях перед лицом резко возросшего масштаба задач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Недостаток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информации и данных для поддержки процесса принятия решений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Недостаток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мотивации и конфликт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мотиваций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Неадекватная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структура рынка и договорных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отношений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Сложность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доступа к долгосрочным финансовым ресурсам по приемлемым ставкам и недостаток банковских продуктов, нацеленных на повышение энергоэффективности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Недостаток конкуренции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Мягкие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бюджетные ограничения и низкие (в отдельных случаях) цены на энергоресурсы 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Неготовность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применять многие хорошо зарекомендовавшие себя за рубежом механизмы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1266" name="Picture 2" descr="C:\Users\Лихачев Владимир\Pictures\10109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14732"/>
            <a:ext cx="3089548" cy="13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ЕС</a:t>
            </a:r>
          </a:p>
          <a:p>
            <a:r>
              <a:rPr lang="ru-RU" sz="1800" dirty="0"/>
              <a:t>комплексный подход к формированию правовой базы </a:t>
            </a:r>
            <a:r>
              <a:rPr lang="ru-RU" sz="1800" dirty="0" smtClean="0"/>
              <a:t>(</a:t>
            </a:r>
            <a:r>
              <a:rPr lang="ru-RU" sz="1800" i="1" dirty="0" smtClean="0"/>
              <a:t>постановления, директивы, решения, рекомендации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Жесткий принудительный характер воздействия на национальные программы</a:t>
            </a:r>
          </a:p>
          <a:p>
            <a:r>
              <a:rPr lang="ru-RU" sz="1800" dirty="0" smtClean="0"/>
              <a:t>План «20-20-20», в т. ч., </a:t>
            </a:r>
            <a:r>
              <a:rPr lang="ru-RU" sz="1800" b="1" dirty="0" smtClean="0"/>
              <a:t>модернизация </a:t>
            </a:r>
            <a:r>
              <a:rPr lang="ru-RU" sz="1800" b="1" dirty="0"/>
              <a:t>и повышение энергоэффективности сектора </a:t>
            </a:r>
            <a:r>
              <a:rPr lang="ru-RU" sz="1800" b="1" dirty="0" err="1" smtClean="0"/>
              <a:t>электрогенерации</a:t>
            </a:r>
            <a:r>
              <a:rPr lang="ru-RU" sz="1800" b="1" dirty="0" smtClean="0"/>
              <a:t> за счет </a:t>
            </a:r>
            <a:r>
              <a:rPr lang="ru-RU" sz="1800" b="1" dirty="0"/>
              <a:t>роста КПД на 20</a:t>
            </a:r>
            <a:r>
              <a:rPr lang="ru-RU" sz="1800" b="1" dirty="0" smtClean="0"/>
              <a:t>%</a:t>
            </a:r>
          </a:p>
          <a:p>
            <a:r>
              <a:rPr lang="ru-RU" sz="1800" dirty="0" smtClean="0"/>
              <a:t>Министерство энергетики и климата Великобритании – головная организация по реализации Директивы по ЭЭ</a:t>
            </a:r>
            <a:endParaRPr lang="ru-RU" sz="1800" dirty="0"/>
          </a:p>
          <a:p>
            <a:pPr marL="82296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073352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США</a:t>
            </a:r>
          </a:p>
          <a:p>
            <a:r>
              <a:rPr lang="ru-RU" sz="1800" dirty="0" smtClean="0"/>
              <a:t>Широкое </a:t>
            </a:r>
            <a:r>
              <a:rPr lang="ru-RU" sz="1800" dirty="0"/>
              <a:t>использование различных мер финансового стимулирования и уклонение от принятия всякого рода кодексов и нормативов </a:t>
            </a:r>
            <a:endParaRPr lang="ru-RU" sz="1800" dirty="0" smtClean="0"/>
          </a:p>
          <a:p>
            <a:r>
              <a:rPr lang="ru-RU" sz="1800" dirty="0" smtClean="0"/>
              <a:t>Национальный план действий / «Перспектива – 2025»</a:t>
            </a:r>
          </a:p>
          <a:p>
            <a:r>
              <a:rPr lang="ru-RU" sz="1800" dirty="0" smtClean="0"/>
              <a:t>Основные мероприятия  - на уровне штатов</a:t>
            </a:r>
          </a:p>
          <a:p>
            <a:r>
              <a:rPr lang="ru-RU" sz="1800" dirty="0" err="1" smtClean="0"/>
              <a:t>Частно</a:t>
            </a:r>
            <a:r>
              <a:rPr lang="ru-RU" sz="1800" dirty="0" smtClean="0"/>
              <a:t>-государственное партнерство, активная позиция </a:t>
            </a:r>
            <a:r>
              <a:rPr lang="ru-RU" sz="1800" dirty="0" err="1" smtClean="0"/>
              <a:t>электрокомпаний</a:t>
            </a:r>
            <a:endParaRPr lang="ru-RU" sz="1800" dirty="0" smtClean="0"/>
          </a:p>
          <a:p>
            <a:r>
              <a:rPr lang="ru-RU" sz="1800" dirty="0"/>
              <a:t>два основных способа стимулирования повышения энергоэффективности: материальная заинтересованность и широкое информирование о возможностях </a:t>
            </a:r>
            <a:r>
              <a:rPr lang="ru-RU" sz="1800" dirty="0" smtClean="0"/>
              <a:t>энергосбережения</a:t>
            </a:r>
          </a:p>
          <a:p>
            <a:r>
              <a:rPr lang="ru-RU" sz="1800" dirty="0" smtClean="0"/>
              <a:t>Мощная финансовая поддержка и стимулирование со стороны  федерального правительства</a:t>
            </a:r>
            <a:endParaRPr lang="ru-RU" sz="1800" dirty="0"/>
          </a:p>
        </p:txBody>
      </p:sp>
      <p:pic>
        <p:nvPicPr>
          <p:cNvPr id="6146" name="Picture 2" descr="C:\Users\Лихачев Владимир\Pictures\p177ed3q2m1d8a1cr31vuf17l237r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6549"/>
            <a:ext cx="14041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Возобновляемые источники энергии в государствах СНГ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416753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618395" cy="243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36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Прогноз производства электроэнергии на ВИЭ в СНГ, млрд. </a:t>
            </a:r>
            <a:r>
              <a:rPr lang="ru-RU" sz="2800" dirty="0" err="1" smtClean="0"/>
              <a:t>кВт.ч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(по данным Исполкома СНГ)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2025935"/>
              </p:ext>
            </p:extLst>
          </p:nvPr>
        </p:nvGraphicFramePr>
        <p:xfrm>
          <a:off x="1619674" y="2276868"/>
          <a:ext cx="7056783" cy="3168357"/>
        </p:xfrm>
        <a:graphic>
          <a:graphicData uri="http://schemas.openxmlformats.org/drawingml/2006/table">
            <a:tbl>
              <a:tblPr/>
              <a:tblGrid>
                <a:gridCol w="2076379"/>
                <a:gridCol w="1245101"/>
                <a:gridCol w="1245101"/>
                <a:gridCol w="1245101"/>
                <a:gridCol w="1245101"/>
              </a:tblGrid>
              <a:tr h="2117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Государства – участники СНГ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 2011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2012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Азербайджан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Армения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Беларусь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Казахстан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Кыргызстан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Молдова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Россия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Таджикистан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Туркменистан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Узбекистан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Украина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2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Всего по СНГ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9,1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ts val="1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16,8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40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Производство электроэнергии на АЭС, ГЭС и </a:t>
            </a:r>
            <a:r>
              <a:rPr lang="ru-RU" dirty="0" smtClean="0"/>
              <a:t>ВИЭ в СНГ, </a:t>
            </a:r>
            <a:r>
              <a:rPr lang="ru-RU" dirty="0"/>
              <a:t>млрд. </a:t>
            </a:r>
            <a:r>
              <a:rPr lang="ru-RU" dirty="0" err="1"/>
              <a:t>кВт.ч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470" y="1760039"/>
            <a:ext cx="6480610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7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повышения энергоэффективности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2132856"/>
            <a:ext cx="44091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073656" cy="554461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1800" b="1" dirty="0"/>
              <a:t>Энергетическая </a:t>
            </a:r>
            <a:r>
              <a:rPr lang="ru-RU" sz="1800" b="1" dirty="0" smtClean="0"/>
              <a:t>безопасность</a:t>
            </a:r>
            <a:endParaRPr lang="ru-RU" sz="1800" b="1" dirty="0"/>
          </a:p>
          <a:p>
            <a:r>
              <a:rPr lang="ru-RU" sz="1800" dirty="0"/>
              <a:t>сокращение импорта </a:t>
            </a:r>
            <a:r>
              <a:rPr lang="ru-RU" sz="1800" dirty="0" smtClean="0"/>
              <a:t>энергии</a:t>
            </a:r>
            <a:endParaRPr lang="ru-RU" sz="1800" dirty="0"/>
          </a:p>
          <a:p>
            <a:r>
              <a:rPr lang="ru-RU" sz="1800" dirty="0"/>
              <a:t>сокращение внутреннего спроса, чтобы увеличить </a:t>
            </a:r>
            <a:r>
              <a:rPr lang="ru-RU" sz="1800" dirty="0" smtClean="0"/>
              <a:t>экспорт</a:t>
            </a:r>
            <a:endParaRPr lang="ru-RU" sz="1800" dirty="0"/>
          </a:p>
          <a:p>
            <a:r>
              <a:rPr lang="ru-RU" sz="1800" dirty="0"/>
              <a:t>повышение </a:t>
            </a:r>
            <a:r>
              <a:rPr lang="ru-RU" sz="1800" dirty="0" smtClean="0"/>
              <a:t>надежности</a:t>
            </a:r>
            <a:endParaRPr lang="ru-RU" sz="1800" dirty="0"/>
          </a:p>
          <a:p>
            <a:r>
              <a:rPr lang="ru-RU" sz="1800" dirty="0"/>
              <a:t>контроль роста спроса на энергию</a:t>
            </a:r>
          </a:p>
          <a:p>
            <a:pPr marL="82296" indent="0">
              <a:buNone/>
            </a:pPr>
            <a:r>
              <a:rPr lang="ru-RU" sz="1800" b="1" dirty="0"/>
              <a:t>Экономическое развитие и </a:t>
            </a:r>
            <a:r>
              <a:rPr lang="ru-RU" sz="1800" b="1" dirty="0" smtClean="0"/>
              <a:t>конкурентоспособность</a:t>
            </a:r>
            <a:endParaRPr lang="ru-RU" sz="1800" b="1" dirty="0"/>
          </a:p>
          <a:p>
            <a:r>
              <a:rPr lang="ru-RU" sz="1800" dirty="0"/>
              <a:t>снижение </a:t>
            </a:r>
            <a:r>
              <a:rPr lang="ru-RU" sz="1800" dirty="0" smtClean="0"/>
              <a:t>энергоемкости</a:t>
            </a:r>
            <a:endParaRPr lang="ru-RU" sz="1800" dirty="0"/>
          </a:p>
          <a:p>
            <a:r>
              <a:rPr lang="ru-RU" sz="1800" dirty="0"/>
              <a:t>повышение </a:t>
            </a:r>
            <a:r>
              <a:rPr lang="ru-RU" sz="1800" dirty="0" smtClean="0"/>
              <a:t>конкурентоспособности</a:t>
            </a:r>
          </a:p>
          <a:p>
            <a:r>
              <a:rPr lang="ru-RU" sz="1800" dirty="0" smtClean="0"/>
              <a:t>снижение </a:t>
            </a:r>
            <a:r>
              <a:rPr lang="ru-RU" sz="1800" dirty="0"/>
              <a:t>себестоимости </a:t>
            </a:r>
            <a:r>
              <a:rPr lang="ru-RU" sz="1800" dirty="0" smtClean="0"/>
              <a:t>производства</a:t>
            </a:r>
            <a:endParaRPr lang="ru-RU" sz="1800" dirty="0"/>
          </a:p>
          <a:p>
            <a:r>
              <a:rPr lang="ru-RU" sz="1800" dirty="0"/>
              <a:t>повышение доступности цены для потребителей </a:t>
            </a:r>
            <a:r>
              <a:rPr lang="ru-RU" sz="1800" dirty="0" smtClean="0"/>
              <a:t>энергии</a:t>
            </a:r>
            <a:endParaRPr lang="ru-RU" sz="1800" dirty="0"/>
          </a:p>
          <a:p>
            <a:pPr marL="82296" indent="0">
              <a:buNone/>
            </a:pPr>
            <a:r>
              <a:rPr lang="ru-RU" sz="1800" b="1" dirty="0" smtClean="0"/>
              <a:t>Изменение климата</a:t>
            </a:r>
          </a:p>
          <a:p>
            <a:pPr marL="82296" indent="0">
              <a:buNone/>
            </a:pPr>
            <a:r>
              <a:rPr lang="ru-RU" sz="1800" b="1" dirty="0"/>
              <a:t>Электроэнергетические компании </a:t>
            </a:r>
            <a:r>
              <a:rPr lang="ru-RU" sz="1800" dirty="0"/>
              <a:t>заинтересованы в повышении КПД своих мощностей, снижении потерь и рациональном использовании топлива, </a:t>
            </a:r>
            <a:r>
              <a:rPr lang="ru-RU" sz="1800" dirty="0" smtClean="0"/>
              <a:t>что позволяет </a:t>
            </a:r>
            <a:r>
              <a:rPr lang="ru-RU" sz="1800" dirty="0"/>
              <a:t>увеличить прибыль и повысить конкурентоспособность компаний на рынке </a:t>
            </a:r>
            <a:r>
              <a:rPr lang="ru-RU" sz="1800" dirty="0" smtClean="0"/>
              <a:t>(через модернизацию </a:t>
            </a:r>
            <a:r>
              <a:rPr lang="ru-RU" sz="1800" dirty="0"/>
              <a:t>и ввод новых мощностей)</a:t>
            </a:r>
          </a:p>
          <a:p>
            <a:pPr marL="82296" indent="0">
              <a:buNone/>
            </a:pP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7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обеспечения развития ВИЭ в государствах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Нормативно – правовое обеспечение</a:t>
            </a:r>
          </a:p>
          <a:p>
            <a:r>
              <a:rPr lang="ru-RU" dirty="0" smtClean="0"/>
              <a:t>Меры экономического стимулирования</a:t>
            </a:r>
          </a:p>
          <a:p>
            <a:r>
              <a:rPr lang="ru-RU" dirty="0" smtClean="0"/>
              <a:t>Ответственные государственные организации</a:t>
            </a:r>
          </a:p>
          <a:p>
            <a:r>
              <a:rPr lang="ru-RU" dirty="0" smtClean="0"/>
              <a:t>Использование зарубежного опыта</a:t>
            </a:r>
          </a:p>
          <a:p>
            <a:r>
              <a:rPr lang="ru-RU" dirty="0" smtClean="0"/>
              <a:t>Институты поддержки</a:t>
            </a:r>
          </a:p>
          <a:p>
            <a:r>
              <a:rPr lang="ru-RU" dirty="0" smtClean="0"/>
              <a:t>Распространение опыта </a:t>
            </a:r>
          </a:p>
          <a:p>
            <a:r>
              <a:rPr lang="ru-RU" dirty="0" smtClean="0"/>
              <a:t>Общественное мнение</a:t>
            </a:r>
          </a:p>
          <a:p>
            <a:r>
              <a:rPr lang="ru-RU" dirty="0" smtClean="0"/>
              <a:t>Межгосударственное сотрудничество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00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Соглашения по сотрудничеству в области энергоэффективности в рамках СНГ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6436237" cy="4608511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/>
              <a:t>«Соглашение о сотрудничестве государств-участников СНГ в области энергоэффективности и энергосбережения</a:t>
            </a:r>
            <a:r>
              <a:rPr lang="ru-RU" sz="1800" dirty="0" smtClean="0"/>
              <a:t>» (2002 г.)</a:t>
            </a:r>
            <a:endParaRPr lang="ru-RU" sz="1900" dirty="0" smtClean="0"/>
          </a:p>
          <a:p>
            <a:r>
              <a:rPr lang="ru-RU" sz="1900" dirty="0" smtClean="0"/>
              <a:t>Решение Экономического совета Содружества Независимых Государств "Об Основных направлениях и принципах взаимодействия государств - участников Содружества Независимых Государств в области обеспечения энергоэффективности и энергосбережения» (2005 г.)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Стратегия (Основные </a:t>
            </a:r>
            <a:r>
              <a:rPr lang="ru-RU" sz="2000" dirty="0" smtClean="0"/>
              <a:t>направления) взаимодействия </a:t>
            </a:r>
            <a:r>
              <a:rPr lang="ru-RU" sz="2000" dirty="0"/>
              <a:t>и сотрудничества </a:t>
            </a:r>
            <a:r>
              <a:rPr lang="ru-RU" sz="2000" dirty="0" smtClean="0"/>
              <a:t>государств – участников </a:t>
            </a:r>
            <a:r>
              <a:rPr lang="ru-RU" sz="2000" dirty="0"/>
              <a:t>СНГ в </a:t>
            </a:r>
            <a:r>
              <a:rPr lang="ru-RU" sz="2000" dirty="0" smtClean="0"/>
              <a:t>области электроэнергетики </a:t>
            </a:r>
            <a:r>
              <a:rPr lang="ru-RU" sz="2000" dirty="0"/>
              <a:t>на период до 2020 года»</a:t>
            </a:r>
          </a:p>
          <a:p>
            <a:pPr algn="just"/>
            <a:r>
              <a:rPr lang="ru-RU" sz="2000" dirty="0" smtClean="0"/>
              <a:t>О </a:t>
            </a:r>
            <a:r>
              <a:rPr lang="ru-RU" sz="2000" dirty="0"/>
              <a:t>ходе выполнения Плана первоочередных мероприятий </a:t>
            </a:r>
            <a:br>
              <a:rPr lang="ru-RU" sz="2000" dirty="0"/>
            </a:br>
            <a:r>
              <a:rPr lang="ru-RU" sz="2000" dirty="0"/>
              <a:t>по реализации Концепции сотрудничества </a:t>
            </a:r>
            <a:br>
              <a:rPr lang="ru-RU" sz="2000" dirty="0"/>
            </a:br>
            <a:r>
              <a:rPr lang="ru-RU" sz="2000" dirty="0"/>
              <a:t>государств – участников СНГ в сфере энергетики </a:t>
            </a:r>
            <a:r>
              <a:rPr lang="ru-RU" sz="2000" dirty="0" smtClean="0"/>
              <a:t>(2013 г.)</a:t>
            </a:r>
          </a:p>
          <a:p>
            <a:pPr lvl="1" hangingPunct="0"/>
            <a:r>
              <a:rPr lang="ru-RU" sz="1800" dirty="0"/>
              <a:t>Пункт 1.3.	Разработка основных направлений сотрудничества государств – участников СНГ в области энергоэффективности и энергосбережения с учетом мировой </a:t>
            </a:r>
            <a:r>
              <a:rPr lang="ru-RU" sz="1800" dirty="0" smtClean="0"/>
              <a:t>практики</a:t>
            </a:r>
          </a:p>
          <a:p>
            <a:pPr hangingPunct="0"/>
            <a:r>
              <a:rPr lang="ru-RU" sz="1900" dirty="0" smtClean="0"/>
              <a:t>Концепция сотрудничества </a:t>
            </a:r>
            <a:r>
              <a:rPr lang="ru-RU" sz="1900" dirty="0"/>
              <a:t>государств – участников СНГ в области </a:t>
            </a:r>
            <a:r>
              <a:rPr lang="ru-RU" sz="1900" dirty="0" smtClean="0"/>
              <a:t>ВИЭ и План первоочередных мероприятий (2013 г.)</a:t>
            </a:r>
            <a:endParaRPr lang="ru-RU" sz="1900" dirty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 descr="C:\Users\Лихачев Владимир\Pictures\С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495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0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Участие стран СНГ в международных программах по энергоэффективности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16832"/>
            <a:ext cx="6016712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Протокол по энергоэффективности Европейской Энергетической Хартии</a:t>
            </a:r>
          </a:p>
          <a:p>
            <a:r>
              <a:rPr lang="ru-RU" dirty="0" smtClean="0"/>
              <a:t>Программа </a:t>
            </a:r>
            <a:r>
              <a:rPr lang="en-US" dirty="0" smtClean="0"/>
              <a:t>SPARE</a:t>
            </a:r>
            <a:endParaRPr lang="ru-RU" dirty="0" smtClean="0"/>
          </a:p>
          <a:p>
            <a:r>
              <a:rPr lang="ru-RU" dirty="0" smtClean="0"/>
              <a:t>Гранты Мирового банка, ЕБРР</a:t>
            </a:r>
            <a:endParaRPr lang="en-US" dirty="0" smtClean="0"/>
          </a:p>
          <a:p>
            <a:r>
              <a:rPr lang="ru-RU" dirty="0" smtClean="0"/>
              <a:t>Восточное партнерство по энергоэффективности (ЕС)</a:t>
            </a:r>
          </a:p>
          <a:p>
            <a:r>
              <a:rPr lang="ru-RU" dirty="0" smtClean="0"/>
              <a:t>ЭСКАТО</a:t>
            </a:r>
          </a:p>
          <a:p>
            <a:r>
              <a:rPr lang="ru-RU" dirty="0" smtClean="0"/>
              <a:t>ЕЭК ООН: «Энергоэффективность </a:t>
            </a:r>
            <a:r>
              <a:rPr lang="en-US" dirty="0" smtClean="0"/>
              <a:t>XXI</a:t>
            </a:r>
            <a:r>
              <a:rPr lang="ru-RU" dirty="0" smtClean="0"/>
              <a:t>», ПРООН, </a:t>
            </a:r>
            <a:r>
              <a:rPr lang="en-US" dirty="0" smtClean="0"/>
              <a:t>SE4ALL</a:t>
            </a:r>
            <a:endParaRPr lang="ru-RU" dirty="0" smtClean="0"/>
          </a:p>
          <a:p>
            <a:r>
              <a:rPr lang="ru-RU" dirty="0" smtClean="0"/>
              <a:t>Киотский протокол</a:t>
            </a:r>
          </a:p>
          <a:p>
            <a:r>
              <a:rPr lang="en-US" dirty="0" smtClean="0"/>
              <a:t>IPEEC (G8 </a:t>
            </a:r>
            <a:r>
              <a:rPr lang="ru-RU" dirty="0" smtClean="0"/>
              <a:t>– Россия)</a:t>
            </a:r>
            <a:endParaRPr lang="ru-RU" dirty="0"/>
          </a:p>
        </p:txBody>
      </p:sp>
      <p:pic>
        <p:nvPicPr>
          <p:cNvPr id="10242" name="Picture 2" descr="C:\Users\Лихачев Владимир\Pictures\pYxUbrA9d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710" y="4869160"/>
            <a:ext cx="2489014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5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	Европейская </a:t>
            </a:r>
            <a:r>
              <a:rPr lang="ru-RU" sz="1600" b="1" dirty="0"/>
              <a:t>экономическая комиссия ООН (</a:t>
            </a:r>
            <a:r>
              <a:rPr lang="en-US" sz="1600" b="1" dirty="0"/>
              <a:t>UNECE</a:t>
            </a:r>
            <a:r>
              <a:rPr lang="ru-RU" sz="1600" b="1" dirty="0" smtClean="0"/>
              <a:t>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Национальные </a:t>
            </a:r>
            <a:r>
              <a:rPr lang="ru-RU" sz="1600" b="1" dirty="0"/>
              <a:t>проекты, составленные в 2013 году в рамках проекта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"Повышение синергетического эффекта национальных программ стран-членов СНГ по энергоэффективности и энергосбережению для повышения их энергетической безопасности</a:t>
            </a:r>
            <a:r>
              <a:rPr lang="en-US" sz="1600" b="1" dirty="0"/>
              <a:t>”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419399" cy="48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5245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526" y="1556792"/>
            <a:ext cx="13954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80928"/>
            <a:ext cx="13906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525" y="3753271"/>
            <a:ext cx="13954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243" y="4503318"/>
            <a:ext cx="13954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5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Секретариат Энергетической Хартии </a:t>
            </a:r>
            <a:br>
              <a:rPr lang="ru-RU" sz="1800" b="1" dirty="0"/>
            </a:br>
            <a:r>
              <a:rPr lang="ru-RU" sz="1800" b="1" dirty="0"/>
              <a:t>Обзоры стран СНГ в области энергоэффективности, проводимые в </a:t>
            </a:r>
            <a:r>
              <a:rPr lang="ru-RU" sz="1800" b="1" dirty="0" smtClean="0"/>
              <a:t>рамках Протокола </a:t>
            </a:r>
            <a:r>
              <a:rPr lang="ru-RU" sz="1800" b="1" dirty="0"/>
              <a:t>к Энергетической Хартии по вопросам энергоэффективности и соответствующим</a:t>
            </a:r>
            <a:r>
              <a:rPr lang="en-US" sz="1800" b="1" dirty="0"/>
              <a:t> </a:t>
            </a:r>
            <a:r>
              <a:rPr lang="ru-RU" sz="1800" b="1" dirty="0"/>
              <a:t>экологическим аспектам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215" y="1700213"/>
            <a:ext cx="5600073" cy="35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1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959" y="1854366"/>
            <a:ext cx="1033481" cy="14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959" y="3612911"/>
            <a:ext cx="1033481" cy="148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731" y="5257407"/>
            <a:ext cx="1048709" cy="15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1208"/>
            <a:ext cx="1008665" cy="14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1017828" cy="14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33335"/>
            <a:ext cx="992104" cy="143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5021"/>
            <a:ext cx="1008112" cy="145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8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/>
              </a:rPr>
              <a:t>Отношение к международному сотрудничеству в области энергоэффективности в электроэнергетике в СНГ</a:t>
            </a:r>
            <a:endParaRPr lang="ru-RU" sz="2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58032" cy="3240360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/>
              <a:t>Актуален анализ зарубежного опыта</a:t>
            </a:r>
            <a:r>
              <a:rPr lang="ru-RU" sz="2600" dirty="0" smtClean="0"/>
              <a:t>, в том числе </a:t>
            </a:r>
            <a:r>
              <a:rPr lang="ru-RU" sz="2600" u="sng" dirty="0" smtClean="0"/>
              <a:t>международных организаций </a:t>
            </a:r>
            <a:r>
              <a:rPr lang="ru-RU" sz="2600" dirty="0" smtClean="0"/>
              <a:t>в сфере энергоэффективности</a:t>
            </a:r>
          </a:p>
          <a:p>
            <a:r>
              <a:rPr lang="ru-RU" sz="2600" dirty="0" smtClean="0"/>
              <a:t>В решении Экономического совета стран СНГ определено: </a:t>
            </a:r>
            <a:r>
              <a:rPr lang="ru-RU" sz="2600" b="1" dirty="0" smtClean="0"/>
              <a:t>на межгосударственном уровне </a:t>
            </a:r>
            <a:r>
              <a:rPr lang="ru-RU" sz="2600" dirty="0" smtClean="0"/>
              <a:t>- создание дееспособных организационных структур, гармонизация нормативно-правовой базы и формирование инвестиционной базы энергосбережения. </a:t>
            </a:r>
          </a:p>
          <a:p>
            <a:r>
              <a:rPr lang="ru-RU" sz="2600" dirty="0" smtClean="0"/>
              <a:t>Целевые установки – индикаторы (снижение показателей расхода топлива на производство электроэнергии, потерь в сетях) для стран СНГ</a:t>
            </a:r>
            <a:endParaRPr lang="ru-RU" sz="2600" b="1" u="sng" dirty="0" smtClean="0"/>
          </a:p>
          <a:p>
            <a:endParaRPr lang="ru-RU" dirty="0"/>
          </a:p>
        </p:txBody>
      </p:sp>
      <p:pic>
        <p:nvPicPr>
          <p:cNvPr id="12290" name="Picture 2" descr="C:\Users\Лихачев Владимир\Pictures\iD3UTTF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360" y="4941168"/>
            <a:ext cx="248427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760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/>
              <a:t>Во всех странах СНГ имеется масштабный потенциал для </a:t>
            </a:r>
            <a:r>
              <a:rPr lang="ru-RU" sz="2600" dirty="0" smtClean="0"/>
              <a:t>развития </a:t>
            </a:r>
            <a:r>
              <a:rPr lang="ru-RU" sz="2600" dirty="0"/>
              <a:t>энергоэффективности и ВИЭ. Страны Содружества понимают необходимость скорейшего и планомерного внедрения мер по модернизации энергетического хозяйства, повышению энергоэффективности во всех секторах экономики, расширению использования ВИЭ и имеют соответствующие программные </a:t>
            </a:r>
            <a:r>
              <a:rPr lang="ru-RU" sz="2600" dirty="0" smtClean="0"/>
              <a:t>документы</a:t>
            </a:r>
          </a:p>
          <a:p>
            <a:pPr algn="just"/>
            <a:r>
              <a:rPr lang="ru-RU" sz="2600" dirty="0"/>
              <a:t>Зарубежные страны (США, ЕС, Китай, страны Азии) рассматривают регион СНГ как перспективный рынок для своего энергетического </a:t>
            </a:r>
            <a:r>
              <a:rPr lang="ru-RU" sz="2600" dirty="0" smtClean="0"/>
              <a:t>оборудования, технологий и практики повышения энергоэффективности</a:t>
            </a:r>
          </a:p>
          <a:p>
            <a:pPr algn="just"/>
            <a:r>
              <a:rPr lang="ru-RU" sz="2600" dirty="0" smtClean="0"/>
              <a:t>Существующие барьеры оказывают негативное воздействие на реализацию программ роста энергоэффективности</a:t>
            </a:r>
          </a:p>
          <a:p>
            <a:pPr algn="just"/>
            <a:r>
              <a:rPr lang="ru-RU" sz="2600" dirty="0" smtClean="0"/>
              <a:t>ВИЭ рассматриваются всеми странами СНГ как перспективное направление развития энергетики</a:t>
            </a:r>
          </a:p>
          <a:p>
            <a:pPr algn="just"/>
            <a:r>
              <a:rPr lang="ru-RU" sz="2600" dirty="0" smtClean="0"/>
              <a:t>В СНГ имеется большой потенциал для взаимодействия различных отраслевых (общественных) организаций в области повышения энергоэффективности и развития ВИЭ</a:t>
            </a:r>
          </a:p>
          <a:p>
            <a:pPr algn="just"/>
            <a:r>
              <a:rPr lang="ru-RU" sz="2600" b="1" dirty="0" smtClean="0"/>
              <a:t>Электроэнергетический Совет СНГ – удобная площадка для организации сотрудничества и обмена опытом государств СНГ по повышению энергоэффективности в электроэнергетике и реализации экономически - эффективного потенциала ВИЭ, а также для более широкого международного сотрудничества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1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Потенциал повышения энергоэффективности в электроэнергетике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Россия</a:t>
            </a:r>
          </a:p>
          <a:p>
            <a:pPr lvl="1"/>
            <a:r>
              <a:rPr lang="ru-RU" sz="2000" dirty="0" smtClean="0"/>
              <a:t>Суммарный потенциал энергосбережения – 420 млн. </a:t>
            </a:r>
            <a:r>
              <a:rPr lang="ru-RU" sz="2000" dirty="0" err="1" smtClean="0"/>
              <a:t>ту.т</a:t>
            </a:r>
            <a:r>
              <a:rPr lang="ru-RU" sz="2000" dirty="0" smtClean="0"/>
              <a:t>./год</a:t>
            </a:r>
          </a:p>
          <a:p>
            <a:pPr lvl="1"/>
            <a:r>
              <a:rPr lang="ru-RU" sz="2000" dirty="0" smtClean="0"/>
              <a:t>По данным Минэнерго РФ составляет 42 млн. т </a:t>
            </a:r>
            <a:r>
              <a:rPr lang="ru-RU" sz="2000" dirty="0" err="1" smtClean="0"/>
              <a:t>у.т</a:t>
            </a:r>
            <a:r>
              <a:rPr lang="ru-RU" sz="2000" dirty="0" smtClean="0"/>
              <a:t>. к 2020 г. по сравнению с 2012 г. или 22%. </a:t>
            </a:r>
          </a:p>
          <a:p>
            <a:pPr lvl="1"/>
            <a:r>
              <a:rPr lang="ru-RU" sz="2000" dirty="0" smtClean="0"/>
              <a:t>Доля электроэнергетики в суммарном потенциале повышения энергоэффективности составляет 22%</a:t>
            </a:r>
          </a:p>
          <a:p>
            <a:pPr lvl="1"/>
            <a:endParaRPr lang="ru-RU" sz="2000" dirty="0"/>
          </a:p>
          <a:p>
            <a:r>
              <a:rPr lang="ru-RU" sz="2400" b="1" dirty="0" smtClean="0"/>
              <a:t>Казахстан</a:t>
            </a:r>
          </a:p>
          <a:p>
            <a:pPr lvl="1"/>
            <a:r>
              <a:rPr lang="ru-RU" sz="2000" dirty="0" smtClean="0"/>
              <a:t>Потенциал энергосбережения в электроэнергетике Казахстана составляет 16 млн. </a:t>
            </a:r>
            <a:r>
              <a:rPr lang="ru-RU" sz="2000" dirty="0" err="1" smtClean="0"/>
              <a:t>ту.т</a:t>
            </a:r>
            <a:r>
              <a:rPr lang="ru-RU" sz="2000" dirty="0" smtClean="0"/>
              <a:t>./год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1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Удельные расходы </a:t>
            </a:r>
            <a:r>
              <a:rPr lang="ru-RU" sz="2800" dirty="0"/>
              <a:t>топлива на выработку электроэнергии в </a:t>
            </a:r>
            <a:r>
              <a:rPr lang="ru-RU" sz="2800" dirty="0" smtClean="0"/>
              <a:t>СНГ, г </a:t>
            </a:r>
            <a:r>
              <a:rPr lang="ru-RU" sz="2800" dirty="0" err="1" smtClean="0"/>
              <a:t>у.т</a:t>
            </a:r>
            <a:r>
              <a:rPr lang="ru-RU" sz="2800" dirty="0" smtClean="0"/>
              <a:t>./</a:t>
            </a:r>
            <a:r>
              <a:rPr lang="ru-RU" sz="2800" dirty="0" err="1" smtClean="0"/>
              <a:t>кВт.ч</a:t>
            </a:r>
            <a:r>
              <a:rPr lang="ru-RU" sz="2800" dirty="0" smtClean="0"/>
              <a:t> и эффективность выработки электроэнергии, % 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62401" cy="263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200" y="4221088"/>
            <a:ext cx="4248472" cy="243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Направления повышения энергоэффективности в электроэнергетике </a:t>
            </a:r>
            <a:r>
              <a:rPr lang="ru-RU" sz="2800" dirty="0" smtClean="0"/>
              <a:t>СНГ (1)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3657600" cy="4663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Сектор генерации:</a:t>
            </a:r>
          </a:p>
          <a:p>
            <a:r>
              <a:rPr lang="ru-RU" sz="1800" b="1" dirty="0" smtClean="0"/>
              <a:t>Повышение эффективности существующих электростанций (на газовых ТЭЦ и ГРЭС – замена существующих агрегатов на ПГУ и ГТУ, на угольных – </a:t>
            </a:r>
            <a:r>
              <a:rPr lang="ru-RU" sz="1800" b="1" dirty="0" err="1" smtClean="0"/>
              <a:t>энергоэффективные</a:t>
            </a:r>
            <a:r>
              <a:rPr lang="ru-RU" sz="1800" b="1" dirty="0" smtClean="0"/>
              <a:t> паросиловые установки);</a:t>
            </a:r>
          </a:p>
          <a:p>
            <a:r>
              <a:rPr lang="ru-RU" sz="1800" b="1" dirty="0" smtClean="0"/>
              <a:t>Надстройка действующих энергоблоков ГТУ;</a:t>
            </a:r>
          </a:p>
          <a:p>
            <a:r>
              <a:rPr lang="ru-RU" sz="1800" b="1" dirty="0" smtClean="0"/>
              <a:t>Повышение КПД оборудования и станций в целом;</a:t>
            </a:r>
          </a:p>
          <a:p>
            <a:r>
              <a:rPr lang="ru-RU" sz="1800" b="1" dirty="0" smtClean="0"/>
              <a:t>Оптимизация структуры </a:t>
            </a:r>
            <a:r>
              <a:rPr lang="ru-RU" sz="1800" b="1" dirty="0" err="1" smtClean="0"/>
              <a:t>энергоисточников</a:t>
            </a:r>
            <a:endParaRPr lang="ru-RU" sz="1800" b="1" dirty="0" smtClean="0"/>
          </a:p>
          <a:p>
            <a:r>
              <a:rPr lang="ru-RU" sz="1800" b="1" dirty="0" smtClean="0"/>
              <a:t>Развития </a:t>
            </a:r>
            <a:r>
              <a:rPr lang="ru-RU" sz="1800" b="1" dirty="0" err="1" smtClean="0"/>
              <a:t>когенерации</a:t>
            </a:r>
            <a:endParaRPr lang="ru-RU" sz="1800" b="1" dirty="0" smtClean="0"/>
          </a:p>
          <a:p>
            <a:r>
              <a:rPr lang="ru-RU" sz="1800" b="1" dirty="0" smtClean="0"/>
              <a:t>Развитие ВИЭ</a:t>
            </a:r>
          </a:p>
          <a:p>
            <a:pPr marL="82296" indent="0">
              <a:buNone/>
            </a:pP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24000"/>
            <a:ext cx="4289680" cy="4663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326" y="2060849"/>
            <a:ext cx="40391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повышения энергоэффективности в электроэнергетике СНГ (2)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424424" cy="4663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Электрические сети:</a:t>
            </a:r>
          </a:p>
          <a:p>
            <a:r>
              <a:rPr lang="ru-RU" sz="1600" b="1" dirty="0" smtClean="0"/>
              <a:t>Реконструкция трансформаторных подстанций</a:t>
            </a:r>
          </a:p>
          <a:p>
            <a:r>
              <a:rPr lang="ru-RU" sz="1600" b="1" dirty="0" smtClean="0"/>
              <a:t>Реконструкция воздушных и кабельных линий электропередачи</a:t>
            </a:r>
          </a:p>
          <a:p>
            <a:r>
              <a:rPr lang="ru-RU" sz="1600" b="1" dirty="0" smtClean="0"/>
              <a:t>Оптимизация загрузки подстанций и повышение пропускной способности электрических сетей</a:t>
            </a:r>
          </a:p>
          <a:p>
            <a:r>
              <a:rPr lang="ru-RU" sz="1600" b="1" dirty="0" smtClean="0"/>
              <a:t>Внедрение </a:t>
            </a:r>
            <a:r>
              <a:rPr lang="ru-RU" sz="1600" b="1" dirty="0" err="1" smtClean="0"/>
              <a:t>фильтрокомпенсирующих</a:t>
            </a:r>
            <a:r>
              <a:rPr lang="ru-RU" sz="1600" b="1" dirty="0" smtClean="0"/>
              <a:t> устройств</a:t>
            </a:r>
          </a:p>
          <a:p>
            <a:r>
              <a:rPr lang="ru-RU" sz="1600" b="1" dirty="0" smtClean="0"/>
              <a:t>Интеллектуальные системы учета электроэнергии</a:t>
            </a:r>
          </a:p>
          <a:p>
            <a:r>
              <a:rPr lang="ru-RU" sz="1600" b="1" dirty="0" smtClean="0"/>
              <a:t>Внедрение интеллектуальных сетей (в </a:t>
            </a:r>
            <a:r>
              <a:rPr lang="ru-RU" sz="1600" b="1" dirty="0" err="1" smtClean="0"/>
              <a:t>т.ч</a:t>
            </a:r>
            <a:r>
              <a:rPr lang="ru-RU" sz="1600" b="1" dirty="0" smtClean="0"/>
              <a:t>., инфраструктура для электротранспорта)</a:t>
            </a:r>
          </a:p>
          <a:p>
            <a:pPr marL="82296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24000"/>
            <a:ext cx="4001648" cy="4663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/>
              <a:t>Потери в сетях, %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88432" cy="24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8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Направления повышения энергоэффективности в </a:t>
            </a:r>
            <a:r>
              <a:rPr lang="ru-RU" sz="2800" dirty="0" smtClean="0"/>
              <a:t>электроэнергетике </a:t>
            </a:r>
            <a:r>
              <a:rPr lang="ru-RU" sz="2800" b="1" dirty="0" smtClean="0"/>
              <a:t>России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Повышение среднего КПД ТЭС на угле с 34 до 38%;</a:t>
            </a:r>
          </a:p>
          <a:p>
            <a:r>
              <a:rPr lang="ru-RU" dirty="0"/>
              <a:t>Повышение среднего КПД ТЭС на газе с 38 до 50%;</a:t>
            </a:r>
          </a:p>
          <a:p>
            <a:r>
              <a:rPr lang="ru-RU" dirty="0"/>
              <a:t>Повышение среднего КПД АЭС с 32 до 34%;</a:t>
            </a:r>
          </a:p>
          <a:p>
            <a:r>
              <a:rPr lang="ru-RU" dirty="0"/>
              <a:t>Снижение расхода топлива на выработку энергии с 335 до 300 г/ кВт час;</a:t>
            </a:r>
          </a:p>
          <a:p>
            <a:r>
              <a:rPr lang="ru-RU" dirty="0"/>
              <a:t>применение паросиловых установок с КПД 44%;</a:t>
            </a:r>
          </a:p>
          <a:p>
            <a:r>
              <a:rPr lang="ru-RU" dirty="0"/>
              <a:t>применение технологий газификации угля и использование синтез-газа в ПГУ с КПД 51%;</a:t>
            </a:r>
          </a:p>
          <a:p>
            <a:r>
              <a:rPr lang="ru-RU" dirty="0"/>
              <a:t>Расширение использования ПГУ с КПД 51-57%;</a:t>
            </a:r>
          </a:p>
          <a:p>
            <a:r>
              <a:rPr lang="ru-RU" dirty="0"/>
              <a:t>Снижение потерь в электрических сетях с 13 до 10%.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30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Направления повышения энергоэффективности в электроэнергетике </a:t>
            </a:r>
            <a:r>
              <a:rPr lang="ru-RU" sz="2800" b="1" dirty="0" smtClean="0"/>
              <a:t>Республики Беларусь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Снижение удельный расходов топлива при производстве электроэнергии на ТЭС до 238,9 </a:t>
            </a:r>
            <a:r>
              <a:rPr lang="ru-RU" sz="2400" dirty="0" err="1" smtClean="0"/>
              <a:t>гу.т</a:t>
            </a:r>
            <a:r>
              <a:rPr lang="ru-RU" sz="2400" dirty="0" smtClean="0"/>
              <a:t>./</a:t>
            </a:r>
            <a:r>
              <a:rPr lang="ru-RU" sz="2400" dirty="0" err="1" smtClean="0"/>
              <a:t>кВт.ч</a:t>
            </a:r>
            <a:r>
              <a:rPr lang="ru-RU" sz="2400" dirty="0" smtClean="0"/>
              <a:t> к 2015 г., 238 </a:t>
            </a:r>
            <a:r>
              <a:rPr lang="ru-RU" sz="2400" dirty="0" err="1"/>
              <a:t>гу.т</a:t>
            </a:r>
            <a:r>
              <a:rPr lang="ru-RU" sz="2400" dirty="0"/>
              <a:t>./</a:t>
            </a:r>
            <a:r>
              <a:rPr lang="ru-RU" sz="2400" dirty="0" err="1"/>
              <a:t>кВт.ч</a:t>
            </a:r>
            <a:r>
              <a:rPr lang="ru-RU" sz="2400" dirty="0"/>
              <a:t> к </a:t>
            </a:r>
            <a:r>
              <a:rPr lang="ru-RU" sz="2400" dirty="0" smtClean="0"/>
              <a:t>2016 г.</a:t>
            </a:r>
          </a:p>
          <a:p>
            <a:r>
              <a:rPr lang="ru-RU" sz="2400" dirty="0" smtClean="0"/>
              <a:t>Снижение потерь электроэнергии в распределительных сетях до 11,6% к 2015 г.</a:t>
            </a:r>
          </a:p>
          <a:p>
            <a:r>
              <a:rPr lang="ru-RU" sz="2400" dirty="0" smtClean="0"/>
              <a:t>Вывод устаревшего оборудования и строительство ПГУ и ГТУ</a:t>
            </a:r>
          </a:p>
          <a:p>
            <a:r>
              <a:rPr lang="ru-RU" sz="2400" dirty="0" smtClean="0"/>
              <a:t>Строительство АЭС</a:t>
            </a:r>
          </a:p>
          <a:p>
            <a:r>
              <a:rPr lang="ru-RU" sz="2400" dirty="0" smtClean="0"/>
              <a:t>Уменьшение использования природного газа за счет вторичных энергоресурсов на 1,75 млрд. куб. м</a:t>
            </a:r>
          </a:p>
          <a:p>
            <a:r>
              <a:rPr lang="ru-RU" sz="2400" dirty="0" smtClean="0"/>
              <a:t>Развитие ВИЭ и местных источников энергии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9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Направления повышения энергоэффективности в электроэнергетике </a:t>
            </a:r>
            <a:r>
              <a:rPr lang="ru-RU" sz="2800" b="1" dirty="0"/>
              <a:t>Республики </a:t>
            </a:r>
            <a:r>
              <a:rPr lang="ru-RU" sz="2800" b="1" dirty="0" smtClean="0"/>
              <a:t>Казахстан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/>
              <a:t>достижение производства электроэнергии из </a:t>
            </a:r>
            <a:r>
              <a:rPr lang="ru-RU" sz="2800" dirty="0" smtClean="0"/>
              <a:t>возобновляемых источников </a:t>
            </a:r>
            <a:r>
              <a:rPr lang="ru-RU" sz="2800" dirty="0"/>
              <a:t>энергии (ВИЭ) в 2030 году </a:t>
            </a:r>
            <a:r>
              <a:rPr lang="ru-RU" sz="2800" dirty="0" smtClean="0"/>
              <a:t>до 18,9 – 21,8 </a:t>
            </a:r>
            <a:r>
              <a:rPr lang="ru-RU" sz="2800" dirty="0"/>
              <a:t>млрд. </a:t>
            </a:r>
            <a:r>
              <a:rPr lang="ru-RU" sz="2800" dirty="0" err="1"/>
              <a:t>кВтч</a:t>
            </a:r>
            <a:r>
              <a:rPr lang="ru-RU" sz="2800" dirty="0"/>
              <a:t>, или </a:t>
            </a:r>
            <a:r>
              <a:rPr lang="ru-RU" sz="2800" dirty="0" smtClean="0"/>
              <a:t>до 13 – 15 </a:t>
            </a:r>
            <a:r>
              <a:rPr lang="ru-RU" sz="2800" dirty="0"/>
              <a:t>% от общего </a:t>
            </a:r>
            <a:r>
              <a:rPr lang="ru-RU" sz="2800" dirty="0" smtClean="0"/>
              <a:t>потребления</a:t>
            </a:r>
            <a:endParaRPr lang="ru-RU" sz="2800" dirty="0"/>
          </a:p>
          <a:p>
            <a:pPr algn="just"/>
            <a:r>
              <a:rPr lang="ru-RU" sz="2800" dirty="0"/>
              <a:t>обеспечение ежегодной экономии первичных </a:t>
            </a:r>
            <a:r>
              <a:rPr lang="ru-RU" sz="2800" dirty="0" smtClean="0"/>
              <a:t>энергоресурсов </a:t>
            </a:r>
            <a:r>
              <a:rPr lang="ru-RU" sz="2800" dirty="0"/>
              <a:t>не </a:t>
            </a:r>
            <a:r>
              <a:rPr lang="ru-RU" sz="2800" dirty="0" smtClean="0"/>
              <a:t>менее, </a:t>
            </a:r>
            <a:r>
              <a:rPr lang="ru-RU" sz="2800" dirty="0"/>
              <a:t>чем 3,0 млн. </a:t>
            </a:r>
            <a:r>
              <a:rPr lang="ru-RU" sz="2800" dirty="0" err="1"/>
              <a:t>т.н.э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снижение удельного расхода на отпуск электроэнергии с существующих 350 </a:t>
            </a:r>
            <a:r>
              <a:rPr lang="ru-RU" sz="2800" dirty="0" err="1"/>
              <a:t>г.у.т</a:t>
            </a:r>
            <a:r>
              <a:rPr lang="ru-RU" sz="2800" dirty="0"/>
              <a:t>./</a:t>
            </a:r>
            <a:r>
              <a:rPr lang="ru-RU" sz="2800" dirty="0" err="1"/>
              <a:t>кВт.ч</a:t>
            </a:r>
            <a:r>
              <a:rPr lang="ru-RU" sz="2800" dirty="0"/>
              <a:t>  до 300 </a:t>
            </a:r>
            <a:r>
              <a:rPr lang="ru-RU" sz="2800" dirty="0" err="1"/>
              <a:t>г.у.т</a:t>
            </a:r>
            <a:r>
              <a:rPr lang="ru-RU" sz="2800" dirty="0"/>
              <a:t>./</a:t>
            </a:r>
            <a:r>
              <a:rPr lang="ru-RU" sz="2800" dirty="0" err="1"/>
              <a:t>кВт∙ч</a:t>
            </a:r>
            <a:r>
              <a:rPr lang="ru-RU" sz="2800" dirty="0"/>
              <a:t>; </a:t>
            </a:r>
          </a:p>
          <a:p>
            <a:pPr algn="just"/>
            <a:r>
              <a:rPr lang="ru-RU" sz="2800" dirty="0" smtClean="0"/>
              <a:t>снижение </a:t>
            </a:r>
            <a:r>
              <a:rPr lang="ru-RU" sz="2800" dirty="0"/>
              <a:t>удельного расхода на отпуск </a:t>
            </a:r>
            <a:r>
              <a:rPr lang="ru-RU" sz="2800" dirty="0" err="1"/>
              <a:t>теплоэнергии</a:t>
            </a:r>
            <a:r>
              <a:rPr lang="ru-RU" sz="2800" dirty="0"/>
              <a:t> с существующих 190 кг/Гкал до 170 кг/Гкал; </a:t>
            </a:r>
          </a:p>
          <a:p>
            <a:pPr algn="just"/>
            <a:r>
              <a:rPr lang="ru-RU" sz="2800" dirty="0"/>
              <a:t>снижение общих потерь электроэнергии в распределительных сетях до 15,1 % с нынешних 25,9 %;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FB28-1FEF-4ED8-BF86-7985F59EDB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954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2938</TotalTime>
  <Words>1491</Words>
  <Application>Microsoft Office PowerPoint</Application>
  <PresentationFormat>Экран (4:3)</PresentationFormat>
  <Paragraphs>250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«Об опыте работы в области энергоэффективности и энергосбережения на электроэнергетических предприятиях государств – участников СНГ»  Макет презентации </vt:lpstr>
      <vt:lpstr>Цели повышения энергоэффективности</vt:lpstr>
      <vt:lpstr>Потенциал повышения энергоэффективности в электроэнергетике</vt:lpstr>
      <vt:lpstr>Удельные расходы топлива на выработку электроэнергии в СНГ, г у.т./кВт.ч и эффективность выработки электроэнергии, % </vt:lpstr>
      <vt:lpstr>Направления повышения энергоэффективности в электроэнергетике СНГ (1)</vt:lpstr>
      <vt:lpstr>Направления повышения энергоэффективности в электроэнергетике СНГ (2)</vt:lpstr>
      <vt:lpstr>Направления повышения энергоэффективности в электроэнергетике России</vt:lpstr>
      <vt:lpstr>Направления повышения энергоэффективности в электроэнергетике Республики Беларусь</vt:lpstr>
      <vt:lpstr>Направления повышения энергоэффективности в электроэнергетике Республики Казахстан </vt:lpstr>
      <vt:lpstr>Направления повышения энергоэффективности в электроэнергетике Республики Азербайджан </vt:lpstr>
      <vt:lpstr>Направления повышения энергоэффективности в электроэнергетике в других государствах СНГ</vt:lpstr>
      <vt:lpstr>Инструменты</vt:lpstr>
      <vt:lpstr>Приоритетные направления развития госполитики в сфере повышения энергоэффективности компаний в 2014 в России</vt:lpstr>
      <vt:lpstr>Барьеры</vt:lpstr>
      <vt:lpstr>Проблемы реализации национальных программ СНГ по энергоэффективности </vt:lpstr>
      <vt:lpstr>Зарубежный опыт</vt:lpstr>
      <vt:lpstr>Возобновляемые источники энергии в государствах СНГ</vt:lpstr>
      <vt:lpstr>Прогноз производства электроэнергии на ВИЭ в СНГ, млрд. кВт.ч.  (по данным Исполкома СНГ)</vt:lpstr>
      <vt:lpstr>Производство электроэнергии на АЭС, ГЭС и ВИЭ в СНГ, млрд. кВт.ч</vt:lpstr>
      <vt:lpstr>Инструменты обеспечения развития ВИЭ в государствах СНГ</vt:lpstr>
      <vt:lpstr>Соглашения по сотрудничеству в области энергоэффективности в рамках СНГ</vt:lpstr>
      <vt:lpstr>Участие стран СНГ в международных программах по энергоэффективности</vt:lpstr>
      <vt:lpstr> Европейская экономическая комиссия ООН (UNECE) Национальные проекты, составленные в 2013 году в рамках проекта  "Повышение синергетического эффекта национальных программ стран-членов СНГ по энергоэффективности и энергосбережению для повышения их энергетической безопасности”</vt:lpstr>
      <vt:lpstr>Секретариат Энергетической Хартии  Обзоры стран СНГ в области энергоэффективности, проводимые в рамках Протокола к Энергетической Хартии по вопросам энергоэффективности и соответствующим экологическим аспектам</vt:lpstr>
      <vt:lpstr>Отношение к международному сотрудничеству в области энергоэффективности в электроэнергетике в СНГ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"Об опыте работы в области энергоэффективности и энергосбережения на электроэнергетических предприятиях государств – участников СНГ"</dc:title>
  <dc:creator>Лихачев Владимир</dc:creator>
  <cp:lastModifiedBy>Карташов</cp:lastModifiedBy>
  <cp:revision>110</cp:revision>
  <cp:lastPrinted>2014-04-23T11:27:23Z</cp:lastPrinted>
  <dcterms:created xsi:type="dcterms:W3CDTF">2014-04-24T20:32:53Z</dcterms:created>
  <dcterms:modified xsi:type="dcterms:W3CDTF">2015-04-13T15:06:00Z</dcterms:modified>
</cp:coreProperties>
</file>